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76" r:id="rId4"/>
    <p:sldId id="257" r:id="rId5"/>
    <p:sldId id="272" r:id="rId6"/>
    <p:sldId id="277" r:id="rId7"/>
    <p:sldId id="273" r:id="rId8"/>
    <p:sldId id="275" r:id="rId9"/>
    <p:sldId id="274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932">
          <p15:clr>
            <a:srgbClr val="9AA0A6"/>
          </p15:clr>
        </p15:guide>
        <p15:guide id="3" orient="horz" pos="3118">
          <p15:clr>
            <a:srgbClr val="9AA0A6"/>
          </p15:clr>
        </p15:guide>
        <p15:guide id="4" pos="929">
          <p15:clr>
            <a:srgbClr val="9AA0A6"/>
          </p15:clr>
        </p15:guide>
        <p15:guide id="5" orient="horz" pos="57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pos="113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0ydUjgVwMdtyxmTPPzWSa1wCq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4932"/>
        <p:guide orient="horz" pos="3118"/>
        <p:guide pos="929"/>
        <p:guide orient="horz" pos="57"/>
        <p:guide orient="horz" pos="737"/>
        <p:guide pos="11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35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23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70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12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475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468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27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erick.caych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975" y="-66675"/>
            <a:ext cx="9320274" cy="5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794650" y="751650"/>
            <a:ext cx="71004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 – Apache Spark y Kafka</a:t>
            </a:r>
          </a:p>
        </p:txBody>
      </p:sp>
      <p:sp>
        <p:nvSpPr>
          <p:cNvPr id="56" name="Google Shape;56;p1"/>
          <p:cNvSpPr txBox="1"/>
          <p:nvPr/>
        </p:nvSpPr>
        <p:spPr>
          <a:xfrm>
            <a:off x="871875" y="1741600"/>
            <a:ext cx="6185100" cy="23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Erick Caycho González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erick.caycho@gmail.com</a:t>
            </a:r>
            <a:endParaRPr lang="es"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dirty="0">
                <a:solidFill>
                  <a:srgbClr val="272859"/>
                </a:solidFill>
                <a:latin typeface="Lato"/>
                <a:ea typeface="Lato"/>
                <a:cs typeface="Lato"/>
                <a:sym typeface="Lato"/>
              </a:rPr>
              <a:t>https://www.linkedin.com/in/erick-caycho-a0115b31/</a:t>
            </a:r>
            <a:endParaRPr sz="1800" b="1" dirty="0">
              <a:solidFill>
                <a:srgbClr val="2728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975" y="4593975"/>
            <a:ext cx="1423437" cy="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Descripción del Programa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00E9396A-7F4A-D721-E722-062A5CCD8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708" y="1516158"/>
            <a:ext cx="7455315" cy="211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Hadoop Ecosystem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Introduction To Apache Hadoop - Architecture, Ecosystem">
            <a:extLst>
              <a:ext uri="{FF2B5EF4-FFF2-40B4-BE49-F238E27FC236}">
                <a16:creationId xmlns:a16="http://schemas.microsoft.com/office/drawing/2014/main" id="{522F3375-4453-73A3-C37A-D0F44EDD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9" y="932865"/>
            <a:ext cx="6905676" cy="350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9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Spark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 un motor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procesamiento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diseñado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para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trabajar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enormes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volumenes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información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integrado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entorno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Apache Hadoop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Trabaja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Memoria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Proporciona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APIs para Java, Scala, Python y 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Implementa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un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evaluación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peresoza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(Lazy)</a:t>
            </a: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AutoShape 4" descr="Imagen 0 en Qué es Apache Spark">
            <a:extLst>
              <a:ext uri="{FF2B5EF4-FFF2-40B4-BE49-F238E27FC236}">
                <a16:creationId xmlns:a16="http://schemas.microsoft.com/office/drawing/2014/main" id="{B053FD60-9EB4-8DC2-13E8-2ED1FDAF0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4" name="AutoShape 6" descr="Imagen 0 en Qué es Apache Spark">
            <a:extLst>
              <a:ext uri="{FF2B5EF4-FFF2-40B4-BE49-F238E27FC236}">
                <a16:creationId xmlns:a16="http://schemas.microsoft.com/office/drawing/2014/main" id="{2CABBF83-7EAA-FE68-4CC2-EF3C871AD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032" name="Picture 8" descr="▷ What is Apache Spark | A Complete Guide for Beginners 2023">
            <a:extLst>
              <a:ext uri="{FF2B5EF4-FFF2-40B4-BE49-F238E27FC236}">
                <a16:creationId xmlns:a16="http://schemas.microsoft.com/office/drawing/2014/main" id="{7B0E179A-82FC-1ABB-87CD-DB0CFE86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73" y="2536971"/>
            <a:ext cx="5580152" cy="16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Spark - Modulos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conformado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por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siguientes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modulos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Spark Core: es la base de Apache Spark. 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Incluye bibliotecas para SQL, procesamiento de transmisión, aprendizaje automático y procesamiento de grafos que se pueden usar en conjunto en una aplicación.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Spark SQL: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el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procesamiento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estructurados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y semi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estructurados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 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Spark SQL es compatible con la sintaxis de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HiveQL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y permite el acceso a almacenes de datos existentes de Apache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Hive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 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Spark Streaming: 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la ingesta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real.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Mlib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Es una librería que contiene numerosos algoritmos de Machine Learning, tanto de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clusterización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clasificación, regresión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GraphX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 el procesamiento de grafos (DAG). No permite pintar grafos, sino que permite crear operaciones con grafos, con sus nodos y aristas, e ir realizando operaciones.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6370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Spark - GraphX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4" name="Picture 2" descr="Qué es Spark GraphX en Apache Spark?">
            <a:extLst>
              <a:ext uri="{FF2B5EF4-FFF2-40B4-BE49-F238E27FC236}">
                <a16:creationId xmlns:a16="http://schemas.microsoft.com/office/drawing/2014/main" id="{E0A01B35-9C2E-1954-5B05-D990243F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99" y="1189150"/>
            <a:ext cx="4600225" cy="300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79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Kafka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1054899" y="1826363"/>
            <a:ext cx="3017141" cy="3234063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 fuente de datos: puede ser un api, base de datos, motor de búsqueda,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Producer API: permite enviar mensajes a lugares llamados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dentro de un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cluster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Kafka.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Kafka/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Zookeeper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: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Modulos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almacenarán los mensajes en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Consumer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API: permite leer mensajes desde los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topics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kafka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Target </a:t>
            </a:r>
            <a:r>
              <a:rPr lang="es-419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system</a:t>
            </a:r>
            <a:r>
              <a:rPr lang="es-419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Sistema destino que recibirá la información que se está procesando.</a:t>
            </a:r>
            <a:endParaRPr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2" name="Google Shape;66;p2">
            <a:extLst>
              <a:ext uri="{FF2B5EF4-FFF2-40B4-BE49-F238E27FC236}">
                <a16:creationId xmlns:a16="http://schemas.microsoft.com/office/drawing/2014/main" id="{6AC72C1E-D23D-13B9-FB5E-FCB02F673008}"/>
              </a:ext>
            </a:extLst>
          </p:cNvPr>
          <p:cNvSpPr/>
          <p:nvPr/>
        </p:nvSpPr>
        <p:spPr>
          <a:xfrm>
            <a:off x="1054899" y="1080921"/>
            <a:ext cx="7446852" cy="64372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Es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una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Plataforma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distribuida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publicar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almacenar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procesar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y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suscribirse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flujos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datos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en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tiempo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real. </a:t>
            </a: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5245F-2CA6-5229-B6EF-7D406813C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849" y="2204216"/>
            <a:ext cx="4746851" cy="17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5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49" y="257700"/>
            <a:ext cx="8104185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Kafka – Conceptos Basicos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02499" y="928521"/>
            <a:ext cx="7446852" cy="35135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: Es un flujo de datos del mismo contexto al cuál se le asigna un nombre, en un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cluster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 Kafka es posible crear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multiples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topics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del mismo modo que en una base de datos es posible crear muchas tablas.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Partition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: Un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es dividido en particiones, las cuales son ordenadas, de este modo podemos ver una partición como parte de un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Message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Un mensaje es información que colocamos en un </a:t>
            </a:r>
            <a:r>
              <a:rPr lang="es-419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topic</a:t>
            </a: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Offset: Cada mensaje colocado dentro de una partición recibe un id incremental al que se le conoce como offset.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3074" name="Picture 2" descr="Captura de pantalla 2018-03-21 a las 12.24.07 p.m.">
            <a:extLst>
              <a:ext uri="{FF2B5EF4-FFF2-40B4-BE49-F238E27FC236}">
                <a16:creationId xmlns:a16="http://schemas.microsoft.com/office/drawing/2014/main" id="{0B75F097-CE6B-9661-4071-94C0DB5D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14" y="3016940"/>
            <a:ext cx="4590222" cy="11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8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325" y="-149300"/>
            <a:ext cx="9196324" cy="53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5550" y="4587100"/>
            <a:ext cx="1423473" cy="4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794650" y="25770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" sz="3600" b="1" i="0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Apache Kafka</a:t>
            </a:r>
            <a:endParaRPr sz="3600" b="1" i="0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5952775" y="47750"/>
            <a:ext cx="30489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1" u="none" strike="noStrike" cap="none" dirty="0">
                <a:solidFill>
                  <a:srgbClr val="FF7C55"/>
                </a:solidFill>
                <a:latin typeface="Lato"/>
                <a:ea typeface="Lato"/>
                <a:cs typeface="Lato"/>
                <a:sym typeface="Lato"/>
              </a:rPr>
              <a:t>Modulo 1</a:t>
            </a:r>
            <a:endParaRPr sz="1200" b="0" i="1" u="none" strike="noStrike" cap="none" dirty="0">
              <a:solidFill>
                <a:srgbClr val="FF7C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66;p2">
            <a:extLst>
              <a:ext uri="{FF2B5EF4-FFF2-40B4-BE49-F238E27FC236}">
                <a16:creationId xmlns:a16="http://schemas.microsoft.com/office/drawing/2014/main" id="{6AC72C1E-D23D-13B9-FB5E-FCB02F673008}"/>
              </a:ext>
            </a:extLst>
          </p:cNvPr>
          <p:cNvSpPr/>
          <p:nvPr/>
        </p:nvSpPr>
        <p:spPr>
          <a:xfrm>
            <a:off x="1054899" y="1080921"/>
            <a:ext cx="7446852" cy="3361131"/>
          </a:xfrm>
          <a:prstGeom prst="roundRect">
            <a:avLst>
              <a:gd name="adj" fmla="val 16667"/>
            </a:avLst>
          </a:prstGeom>
          <a:solidFill>
            <a:srgbClr val="FF7C5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algn="l"/>
            <a:endParaRPr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4098" name="Picture 2" descr="Kafka Architecture &amp; Internal. This talks about the Apache Kafka… | by  Narayan Kumar | Medium">
            <a:extLst>
              <a:ext uri="{FF2B5EF4-FFF2-40B4-BE49-F238E27FC236}">
                <a16:creationId xmlns:a16="http://schemas.microsoft.com/office/drawing/2014/main" id="{20887789-42E5-D532-4FA1-9A24B30A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03" y="1322671"/>
            <a:ext cx="56197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6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4EB88A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B330183B7B8F4F94139DFC85737F7B" ma:contentTypeVersion="12" ma:contentTypeDescription="Crear nuevo documento." ma:contentTypeScope="" ma:versionID="098bac91f31edeea02f2c030f58d9d95">
  <xsd:schema xmlns:xsd="http://www.w3.org/2001/XMLSchema" xmlns:xs="http://www.w3.org/2001/XMLSchema" xmlns:p="http://schemas.microsoft.com/office/2006/metadata/properties" xmlns:ns2="c9f99c0a-1266-4e6f-9255-e4042de4af84" xmlns:ns3="faa0fd4c-f734-4cdc-81e9-83e0a52fc0f2" targetNamespace="http://schemas.microsoft.com/office/2006/metadata/properties" ma:root="true" ma:fieldsID="ff1c115bbeb16b27064a3f778d209d0c" ns2:_="" ns3:_="">
    <xsd:import namespace="c9f99c0a-1266-4e6f-9255-e4042de4af84"/>
    <xsd:import namespace="faa0fd4c-f734-4cdc-81e9-83e0a52fc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99c0a-1266-4e6f-9255-e4042de4af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ac542fbe-dd89-4679-92c6-c812f21a23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0fd4c-f734-4cdc-81e9-83e0a52fc0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7c74325-c965-4297-826f-f342f62224be}" ma:internalName="TaxCatchAll" ma:showField="CatchAllData" ma:web="faa0fd4c-f734-4cdc-81e9-83e0a52fc0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f99c0a-1266-4e6f-9255-e4042de4af84">
      <Terms xmlns="http://schemas.microsoft.com/office/infopath/2007/PartnerControls"/>
    </lcf76f155ced4ddcb4097134ff3c332f>
    <TaxCatchAll xmlns="faa0fd4c-f734-4cdc-81e9-83e0a52fc0f2" xsi:nil="true"/>
  </documentManagement>
</p:properties>
</file>

<file path=customXml/itemProps1.xml><?xml version="1.0" encoding="utf-8"?>
<ds:datastoreItem xmlns:ds="http://schemas.openxmlformats.org/officeDocument/2006/customXml" ds:itemID="{31081B8A-21A8-4F1B-A933-0983537B7AD7}"/>
</file>

<file path=customXml/itemProps2.xml><?xml version="1.0" encoding="utf-8"?>
<ds:datastoreItem xmlns:ds="http://schemas.openxmlformats.org/officeDocument/2006/customXml" ds:itemID="{AB97B606-0CB9-442B-9272-0303B577EF4C}"/>
</file>

<file path=customXml/itemProps3.xml><?xml version="1.0" encoding="utf-8"?>
<ds:datastoreItem xmlns:ds="http://schemas.openxmlformats.org/officeDocument/2006/customXml" ds:itemID="{8CD16956-A543-4533-A722-87D30B058423}"/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456</Words>
  <Application>Microsoft Office PowerPoint</Application>
  <PresentationFormat>On-screen Show (16:9)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Lato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Caycho</dc:creator>
  <cp:lastModifiedBy>Erick Caycho</cp:lastModifiedBy>
  <cp:revision>27</cp:revision>
  <dcterms:modified xsi:type="dcterms:W3CDTF">2023-04-11T00:17:47Z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0x01010033B330183B7B8F4F94139DFC85737F7B</vt:lpwstr>
  </property>
</Properties>
</file>